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6B43EE5F-CDBE-4F66-95FE-DA1A84583F8A}" type="datetimeFigureOut">
              <a:rPr lang="ar-EG" smtClean="0"/>
              <a:t>21/02/1437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B43EE5F-CDBE-4F66-95FE-DA1A84583F8A}" type="datetimeFigureOut">
              <a:rPr lang="ar-EG" smtClean="0"/>
              <a:t>21/02/1437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B43EE5F-CDBE-4F66-95FE-DA1A84583F8A}" type="datetimeFigureOut">
              <a:rPr lang="ar-EG" smtClean="0"/>
              <a:t>21/02/1437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B43EE5F-CDBE-4F66-95FE-DA1A84583F8A}" type="datetimeFigureOut">
              <a:rPr lang="ar-EG" smtClean="0"/>
              <a:t>21/02/1437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43EE5F-CDBE-4F66-95FE-DA1A84583F8A}" type="datetimeFigureOut">
              <a:rPr lang="ar-EG" smtClean="0"/>
              <a:t>21/02/1437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B43EE5F-CDBE-4F66-95FE-DA1A84583F8A}" type="datetimeFigureOut">
              <a:rPr lang="ar-EG" smtClean="0"/>
              <a:t>21/02/1437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6B43EE5F-CDBE-4F66-95FE-DA1A84583F8A}" type="datetimeFigureOut">
              <a:rPr lang="ar-EG" smtClean="0"/>
              <a:t>21/02/1437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6B43EE5F-CDBE-4F66-95FE-DA1A84583F8A}" type="datetimeFigureOut">
              <a:rPr lang="ar-EG" smtClean="0"/>
              <a:t>21/02/1437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3EE5F-CDBE-4F66-95FE-DA1A84583F8A}" type="datetimeFigureOut">
              <a:rPr lang="ar-EG" smtClean="0"/>
              <a:t>21/02/1437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3EE5F-CDBE-4F66-95FE-DA1A84583F8A}" type="datetimeFigureOut">
              <a:rPr lang="ar-EG" smtClean="0"/>
              <a:t>21/02/1437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3EE5F-CDBE-4F66-95FE-DA1A84583F8A}" type="datetimeFigureOut">
              <a:rPr lang="ar-EG" smtClean="0"/>
              <a:t>21/02/1437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AD42EC0-398F-4526-90F4-37636CC14746}"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43EE5F-CDBE-4F66-95FE-DA1A84583F8A}" type="datetimeFigureOut">
              <a:rPr lang="ar-EG" smtClean="0"/>
              <a:t>21/02/1437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D42EC0-398F-4526-90F4-37636CC14746}"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ar-SA" b="1" dirty="0"/>
              <a:t>الصراع العثماني البرتغالي:</a:t>
            </a:r>
            <a:r>
              <a:rPr lang="en-US" dirty="0"/>
              <a:t/>
            </a:r>
            <a:br>
              <a:rPr lang="en-US" dirty="0"/>
            </a:br>
            <a:endParaRPr lang="ar-EG" dirty="0"/>
          </a:p>
        </p:txBody>
      </p:sp>
      <p:sp>
        <p:nvSpPr>
          <p:cNvPr id="3" name="Content Placeholder 2"/>
          <p:cNvSpPr>
            <a:spLocks noGrp="1"/>
          </p:cNvSpPr>
          <p:nvPr>
            <p:ph idx="1"/>
          </p:nvPr>
        </p:nvSpPr>
        <p:spPr/>
        <p:txBody>
          <a:bodyPr/>
          <a:lstStyle/>
          <a:p>
            <a:pPr algn="just"/>
            <a:r>
              <a:rPr lang="ar-SA" dirty="0"/>
              <a:t>مما لاشك فيه أن الدافع الديني كان له أهمية كبرى في حركة الكشوف الجغرافية، بعد الدافع الاقتصادي، فحركة الاسترداد المسيحي لشبه جزيرة أيبيريا والصراع الإسلامي المسيحي ترك بصمة واضحة على حركة الكشوف الجغرافية، لاسيما البرتغالية منها التي حاولت الاستيلاء على أجزاء من المغرب العربي ثم حاولت فرض سيطرتها على البحر الأحمر والخليج العربي في طريقها إلى الهند. </a:t>
            </a:r>
            <a:endParaRPr lang="en-US" dirty="0"/>
          </a:p>
          <a:p>
            <a:pPr algn="just"/>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ضم العراق وشرق شبه الجزيرة العربية:</a:t>
            </a:r>
            <a:r>
              <a:rPr lang="en-US" dirty="0"/>
              <a:t/>
            </a:r>
            <a:br>
              <a:rPr lang="en-US" dirty="0"/>
            </a:br>
            <a:endParaRPr lang="ar-EG" dirty="0"/>
          </a:p>
        </p:txBody>
      </p:sp>
      <p:sp>
        <p:nvSpPr>
          <p:cNvPr id="3" name="Content Placeholder 2"/>
          <p:cNvSpPr>
            <a:spLocks noGrp="1"/>
          </p:cNvSpPr>
          <p:nvPr>
            <p:ph idx="1"/>
          </p:nvPr>
        </p:nvSpPr>
        <p:spPr/>
        <p:txBody>
          <a:bodyPr>
            <a:normAutofit lnSpcReduction="10000"/>
          </a:bodyPr>
          <a:lstStyle/>
          <a:p>
            <a:pPr algn="just"/>
            <a:r>
              <a:rPr lang="ar-SA" dirty="0"/>
              <a:t>استولى السلطان سليم الأول على شمالي العراق بعد انتصاره على الشاه إسماعيل الصفوي في ﭽالديران عام 1514م، وبقيت بغداد في يد الشاه إسماعيل حتى وفاته في عام 1524م، بينما كانت البصرة تحت سيادة أحد رؤساء القبائل العربية. استغل ذو الفقار خان الكردي فرصة وفاة الشاه إسماعيل وزحف على بغداد فدانت له وقتل حاكمها الصفوي سنة 1524م، وأعلن ذو الفقار ولاءه للسلطان سليمان القانوني وطلب منه الحماية، جهز طه ماسب حملة لاسترداد بغداد سنة 1530م لكنه فشل، فلجأ إلى التآمر ونجح في اغتيال ذو الفقار فدانت له بغداد.</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تأمين المناطق الشرقية من الدولة العثمانية</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a:t>استشعر السلطان العثماني الخطر الشيعي فقرر توجيه ضربة وقائية تشبه ﭽالديران. أصدر السلطان سليمان القانوني أوامره إلى الصدر الأعظم بقيادة الحملة في إبريل عام 1534م من حلب، استهدفت الحملة تأمين المناطق الشرقية من الدولة العثمانية، ثم توجهت إلى أذربيجان ودخلت تبريز ومكثت إلى أن لحق بها السلطان في سبتمبر، ثم توجهت الحملة نحو بغداد، فاستولت على سهول العراق ومنعت وصول الإمدادات الصفوية إليها، ففر حاكمها الصفوي نحو بلاد فارس، وقضى السلطان سليمان الشتاء في بغداد، ثم عاد إلى استانبول ماراً بتبريز بعد أن عين سليمان باشا المجري والياً على بغداد.</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العراق تحت السيادة العثمانية حتى الحرب العالمية الأولى</a:t>
            </a:r>
            <a:r>
              <a:rPr lang="ar-EG" dirty="0" smtClean="0"/>
              <a:t> . </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وبذلك فرض العثمانيون سيطرتهم على وسط وشمال العراق، أما البصرة فكان حكامها من مشايخ العرب يخضعون لحاكم بغداد بصرف النظر عن انتماءاته، فكان راشد بن مغامس حاكم البصرة خاضعاً للشاه الصفوي، ثم أعلن ولاءه للسلطان العثماني بمجرد استيلائه على بغداد، فأقره السلطان العثماني حاكماً لجنوب العراق، وأصبحت العراق كلها خاضعة للعثمانيين، لكن سرعان ما قام تمرد قبلي في جنوب العراق انضم إليه راشد، فأمر السلطان العثماني إياس باشا واليه على بغداد أن يقود حملة تأديبية ضد قبائل الجنوب عام 1546م، أطاحت الحملة بالتمرد وأكدت السيادة العثمانية على جنوب العراق، فيما فر راشد بن مغامس إلى الأحساء، وهي إقليم شبه مستقل يخضع لحاكم يتمتع باستقلال ذاتي، لكنه يدفع ضريبة سنوية للدولة العثمانية. حاولت الدولة الصفوية استعادة سيطرتها على العراق مرة أخرى سنة 1602م، لكن الدولة العثمانية تمكنت في عهد مراد الرابع من إعادة العراق إلى حظيرة الدولة العثمانية عام 1638م، وظلت العراق تحت السيادة العثمانية حتى الحرب العالمية </a:t>
            </a:r>
            <a:r>
              <a:rPr lang="ar-SA" dirty="0" smtClean="0"/>
              <a:t>الأولى</a:t>
            </a:r>
            <a:r>
              <a:rPr lang="ar-EG" dirty="0" smtClean="0"/>
              <a:t> . </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وصلت الدولة العثمانية إلى أقصى اتساعها</a:t>
            </a:r>
            <a:endParaRPr lang="ar-EG" dirty="0"/>
          </a:p>
        </p:txBody>
      </p:sp>
      <p:sp>
        <p:nvSpPr>
          <p:cNvPr id="3" name="Content Placeholder 2"/>
          <p:cNvSpPr>
            <a:spLocks noGrp="1"/>
          </p:cNvSpPr>
          <p:nvPr>
            <p:ph idx="1"/>
          </p:nvPr>
        </p:nvSpPr>
        <p:spPr/>
        <p:txBody>
          <a:bodyPr/>
          <a:lstStyle/>
          <a:p>
            <a:pPr algn="just"/>
            <a:r>
              <a:rPr lang="ar-SA" dirty="0"/>
              <a:t>وبذلك وصلت الدولة العثمانية إلى أقصى اتساعها، فغدت أملاكها منتشرة في قارات العالم القديم آسيا وأوربا وأفريقيا، وأصبحت تشرف على البحرين المتوسط والأحمر والخليج العربي علاوة على تحكمها في مدخل البحر الأسود، لتكون في تماس مع الغزاة الأوربيين وتتصدى لأطماعهم في ديار المسلمين ما يقرب من ثلاثة قرون من عمر التاريخ الحديث. </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تحليل خطاب</a:t>
            </a:r>
            <a:endParaRPr lang="ar-EG" dirty="0"/>
          </a:p>
        </p:txBody>
      </p:sp>
      <p:sp>
        <p:nvSpPr>
          <p:cNvPr id="3" name="Content Placeholder 2"/>
          <p:cNvSpPr>
            <a:spLocks noGrp="1"/>
          </p:cNvSpPr>
          <p:nvPr>
            <p:ph idx="1"/>
          </p:nvPr>
        </p:nvSpPr>
        <p:spPr/>
        <p:txBody>
          <a:bodyPr/>
          <a:lstStyle/>
          <a:p>
            <a:pPr algn="just"/>
            <a:r>
              <a:rPr lang="ar-SA" dirty="0"/>
              <a:t>وتحليل خطاب القائد البرتغالي البوكيرك في جنوده عندما استولى على ملقا يؤكد الاتجاه الديني للنشاط البرتغالي في المنطقة العربية، إذ أكد أن الهدف البرتغالي هو حرمان المسلمين العرب من عوائد التجارة بهدف إضعاف قوة </a:t>
            </a:r>
            <a:r>
              <a:rPr lang="ar-SA" dirty="0" smtClean="0"/>
              <a:t>المسلمين</a:t>
            </a:r>
            <a:r>
              <a:rPr lang="ar-EG" dirty="0" smtClean="0"/>
              <a:t> . </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ضعف المماليك</a:t>
            </a:r>
            <a:endParaRPr lang="ar-EG" dirty="0"/>
          </a:p>
        </p:txBody>
      </p:sp>
      <p:sp>
        <p:nvSpPr>
          <p:cNvPr id="3" name="Content Placeholder 2"/>
          <p:cNvSpPr>
            <a:spLocks noGrp="1"/>
          </p:cNvSpPr>
          <p:nvPr>
            <p:ph idx="1"/>
          </p:nvPr>
        </p:nvSpPr>
        <p:spPr/>
        <p:txBody>
          <a:bodyPr/>
          <a:lstStyle/>
          <a:p>
            <a:r>
              <a:rPr lang="ar-SA" dirty="0"/>
              <a:t>وقد ساعد البرتغاليون في تحقيق أهدافهم في الجنوب العربي ضعف المماليك وانشغالهم بمشكلاتهم الداخلية، فتركوا سكان عدن والخليج العربي يواجهون البرتغاليين بأنفسهم، وكانت الكلمة للأسلحة الحديثة البرتغالية المتقدمة، وعندما حاول المماليك إرسال أسطول بحري ليتصدى للبرتغاليين في البحر الأحمر، الحق البرتغاليون الهزيمة بهذا الأسطول عند جزيرة ديو سنة 1509م</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البحر الأحمر بحيرة عثمانية</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وبعد أن سيطر العثمانيون على العالم العربي أصبح </a:t>
            </a:r>
            <a:r>
              <a:rPr lang="ar-SA" dirty="0" smtClean="0"/>
              <a:t>البحر الأحمر بحيرة عثمانية</a:t>
            </a:r>
            <a:r>
              <a:rPr lang="ar-SA" dirty="0"/>
              <a:t>، فتم طرد البرتغاليين من كافة مواني البحر </a:t>
            </a:r>
            <a:r>
              <a:rPr lang="ar-SA" dirty="0" smtClean="0"/>
              <a:t>الأحمر </a:t>
            </a:r>
            <a:r>
              <a:rPr lang="ar-SA" dirty="0"/>
              <a:t>حتى مقديشيو وممبسة، وأصدر سليمان القانوني أوامره إلى واليه على مصر سليمان باشا الخادم يأمره بإعداد أسطول قوي في ميناء السويس وتسييره إلى الهند لتأمين تجارة المناطق العربية عبر البحر الأحمر والخليج العربي وإزالة آثار العدوان البرتغالي في هذه المناطق. وكادت الحملة أن تحقق كافة أهدافها لولا وصول إمدادات برتغالية عززت الوجود البرتغالي في الهند، لكن الحملة نجحت في إبعاد الخطر البرتغالي عن المناطق العربية في البحر الأحمر وبحر العرب والخليج العربي</a:t>
            </a:r>
            <a:r>
              <a:rPr lang="ar-SA" dirty="0" smtClean="0"/>
              <a:t>. </a:t>
            </a:r>
            <a:r>
              <a:rPr lang="ar-SA" dirty="0"/>
              <a:t>وعادت تجارة الهند مع البنادقة عبر المواني العربية تنتعش مرة أخرى، فتوافدت السفن الهندية محملة بالتوابل على ميناء جدة، واشترى البنادقة في عام 1554م من المواني الإسلامية حوالي ستة آلاف قنطار من التوابل والبضائع الهندية.</a:t>
            </a:r>
            <a:r>
              <a:rPr lang="en-US" dirty="0" smtClean="0"/>
              <a:t> </a:t>
            </a:r>
            <a:endParaRPr lang="en-US" dirty="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الدولة العثمانية والمغرب العربي:</a:t>
            </a:r>
            <a:r>
              <a:rPr lang="en-US" dirty="0"/>
              <a:t/>
            </a:r>
            <a:br>
              <a:rPr lang="en-US" dirty="0"/>
            </a:b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تحمل الساحل الشمالي الغربي للمغرب العربي الضربات الأولى للهجمات البرتغالية والأسبانية التي جاءت في إطار حركة الاسترداد المسيحي لشبه جزيرة أيبيريا، وبخاصة مع اعتقاد المسيحيين في البلدين المذكورين بأن بلدان المغرب العربي مدت في عمر الوجود الإسلامي في الأندلس ما يقرب من مائة عام، وتحت وطأة حركة الاضطهاد ضد المسلمين في شبه جزيرة أيبيريا زحفت هجرات كبيرة من الأندلس إلى شمال أفريقيا، الأمر الذي سبب خللا اجتماعياً وسياسياً في المنطقة، وتبلورت من المهاجرين الذين لهم دراية بالبحر حركة مقاومة ضد النشاط البحري الأسباني والبرتغالي وفرسان القديس يوحنا في شمال أفريقيا، تزعم هذه الحركة الأخوان عروج وخير الدين بربروسا، وترجع أصول والدهما إلى الأتراك جاء مع الفاتحين واستقر في جزر الأرخبيل، وأمهما من مسلمي الأندلس.</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المغرب الأقصى كان يعاني </a:t>
            </a:r>
            <a:r>
              <a:rPr lang="ar-SA" dirty="0" smtClean="0"/>
              <a:t>فراغاً سياسياً</a:t>
            </a:r>
            <a:endParaRPr lang="ar-EG" dirty="0"/>
          </a:p>
        </p:txBody>
      </p:sp>
      <p:sp>
        <p:nvSpPr>
          <p:cNvPr id="3" name="Content Placeholder 2"/>
          <p:cNvSpPr>
            <a:spLocks noGrp="1"/>
          </p:cNvSpPr>
          <p:nvPr>
            <p:ph idx="1"/>
          </p:nvPr>
        </p:nvSpPr>
        <p:spPr/>
        <p:txBody>
          <a:bodyPr>
            <a:noAutofit/>
          </a:bodyPr>
          <a:lstStyle/>
          <a:p>
            <a:pPr algn="just"/>
            <a:r>
              <a:rPr lang="ar-SA" sz="2400" dirty="0"/>
              <a:t>كان الشمال الأفريقي فيما عدا المغرب الأقصى يعاني فراغاً سياسياً آنذاك، فاستعان الأهالي في الجزائر بالأخوين عروج وخير الدين لحمايتهم من العدوان الصليبي، فاستقر الأخوان في حكم الجزائر ونجحا في التصدي للأسبان وأخرجوهم من بجاية، وفي عرض البحر مارس الأخوان حرب الكر والفر ضد السفن الأسبانية والبرتغالية، لعدم القدرة على ممارسة حرب نظامية، </a:t>
            </a:r>
            <a:r>
              <a:rPr lang="ar-EG" sz="2400" dirty="0" smtClean="0"/>
              <a:t>و</a:t>
            </a:r>
            <a:r>
              <a:rPr lang="ar-SA" sz="2400" dirty="0" smtClean="0"/>
              <a:t>لجأ </a:t>
            </a:r>
            <a:r>
              <a:rPr lang="ar-SA" sz="2400" dirty="0"/>
              <a:t>الأخوان إلى التحالف مع القوة الإسلامية الكبرى آنذاك ممثلة في الدولة </a:t>
            </a:r>
            <a:r>
              <a:rPr lang="ar-SA" sz="2400" dirty="0" smtClean="0"/>
              <a:t>العثمانية، </a:t>
            </a:r>
            <a:r>
              <a:rPr lang="ar-SA" sz="2400" dirty="0"/>
              <a:t>فأرسل خير الدين بهدية إلى السلطان سليم عقب ضمه مصر والشام وعودته إلى إستانبول، مع رسالة موقعة من مشايخ الجزائر وقضاتها ووجهائها نيابة عن سكانها، وحملها إلى إستانبول سفارة على رأسها الفقيه أبو العباس بن أحمد، فرحب السلطان سليم وأقر خير الدين بربروسة على حكم الجزائر ومنحه رتبة بكلر بك وأرسل له دعماً مؤقتاً أربع عشرة سفينة حربية مجهزة بالعتاد والجنود</a:t>
            </a:r>
            <a:r>
              <a:rPr lang="ar-SA" sz="2400" dirty="0" smtClean="0"/>
              <a:t>.</a:t>
            </a:r>
            <a:endParaRPr lang="ar-EG"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a:t>
            </a:r>
            <a:r>
              <a:rPr lang="ar-SA" dirty="0" smtClean="0"/>
              <a:t>لجزائرتحت الحكم العثماني</a:t>
            </a:r>
            <a:endParaRPr lang="ar-EG" dirty="0"/>
          </a:p>
        </p:txBody>
      </p:sp>
      <p:sp>
        <p:nvSpPr>
          <p:cNvPr id="3" name="Content Placeholder 2"/>
          <p:cNvSpPr>
            <a:spLocks noGrp="1"/>
          </p:cNvSpPr>
          <p:nvPr>
            <p:ph idx="1"/>
          </p:nvPr>
        </p:nvSpPr>
        <p:spPr/>
        <p:txBody>
          <a:bodyPr>
            <a:normAutofit fontScale="70000" lnSpcReduction="20000"/>
          </a:bodyPr>
          <a:lstStyle/>
          <a:p>
            <a:pPr algn="just"/>
            <a:r>
              <a:rPr lang="ar-SA" dirty="0" smtClean="0"/>
              <a:t>دخلت </a:t>
            </a:r>
            <a:r>
              <a:rPr lang="ar-SA" dirty="0"/>
              <a:t>الجزائر رسمياً </a:t>
            </a:r>
            <a:r>
              <a:rPr lang="ar-SA" dirty="0" smtClean="0"/>
              <a:t>تحت </a:t>
            </a:r>
            <a:r>
              <a:rPr lang="ar-SA" dirty="0"/>
              <a:t>الحكم العثماني منذ عام 1519م، وأرسل السلطان سليم قوة من المدفعية للدفاع عن الجزائر مع ألفين من قوات الإنكشارية، ودعي للسلطان العثماني على منابرها وسكت العملة باسمه. وأصبحت الجزائر قاعدة عثمانية </a:t>
            </a:r>
            <a:r>
              <a:rPr lang="ar-EG" dirty="0" smtClean="0"/>
              <a:t>، </a:t>
            </a:r>
            <a:r>
              <a:rPr lang="ar-SA" dirty="0" smtClean="0"/>
              <a:t>فأمر </a:t>
            </a:r>
            <a:r>
              <a:rPr lang="ar-SA" dirty="0"/>
              <a:t>السلطان سليمان القانوني ببناء أسطول عثماني يرابط في شمال أفريقيا يتولى الدفاع عن تلك المناطق. نجح خير الدين تحت سيادة العثمانيين في تطهير الجيوب الساحلية من الوجود الأسباني وتوحيد المغرب الأوسط (الجزائر</a:t>
            </a:r>
            <a:r>
              <a:rPr lang="ar-SA" dirty="0" smtClean="0"/>
              <a:t>). </a:t>
            </a:r>
            <a:r>
              <a:rPr lang="ar-SA" dirty="0"/>
              <a:t>وبدا خير الدين والدولة العثمانية يتطلعان إلى تونس لما لها من أهمية إستراتيجية في مواجهة إيطاليا، وكانت الدولة الحفصية في حالة من الضعف والانهيار، ولسلطانها علاقات مريبة مع الأسبان. استدعى السلطان العثماني القانوني خير الدين إلى إستانبول، فسافر إليه حيث لقي حفاوة </a:t>
            </a:r>
            <a:r>
              <a:rPr lang="ar-SA" dirty="0" smtClean="0"/>
              <a:t>بالغة، </a:t>
            </a:r>
            <a:r>
              <a:rPr lang="ar-SA" dirty="0"/>
              <a:t>فخلع عليه لقب قبودان باشا أي وزير البحار وزوده بأسطول عظيم. عاد خير الدين فهاجم في طريقه جنوب إيطاليا ثم هاجم سواحل تونس ومدنها فاستولى عليها بسهولة بينما فر السلطان الحفصي الحسن بن محمد إلى أسبانيا. أعلن خير الدين ضم تونس 1534م إلى أملاك الدولة العثمانية وعين عليها الرشيد الحفصي شقيق الحسن بن محمد، ممثلاً للسلطان العثماني.</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هزيمة القوة العثمانية بتونس</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a:t>لم يدم ملك تونس في يد العثمانيين سوى عام واحد فقام الإمبراطور شارل الخامس بحملة كبيرة من خمسمائة سفينة حربية ونجح في هزيمة القوة العثمانية بتونس وسلمها لحليفه الحسن بن محمد، فعادت تونس للحكم الحفصي مرة أخرى ستة 1535م، وفشلت جهود المسلمين في استعادتها، على الرغم من النجاح الذي حققه خير الدين بارباروسا ضد السفن التجارية الأسبانية، وحاول الأسبان الاستيلاء على الجزائر دون جدوى، وبقيت تونس في يد الحفصيين تحت الحماية الأسبانية حتى تمكن قلج على بكلربك الجزائر من استعادتها سنة 1570م في عهد السلطان سليم الثاني</a:t>
            </a:r>
            <a:r>
              <a:rPr lang="ar-SA"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الدولة السعدية</a:t>
            </a:r>
            <a:endParaRPr lang="ar-EG" dirty="0"/>
          </a:p>
        </p:txBody>
      </p:sp>
      <p:sp>
        <p:nvSpPr>
          <p:cNvPr id="3" name="Content Placeholder 2"/>
          <p:cNvSpPr>
            <a:spLocks noGrp="1"/>
          </p:cNvSpPr>
          <p:nvPr>
            <p:ph idx="1"/>
          </p:nvPr>
        </p:nvSpPr>
        <p:spPr/>
        <p:txBody>
          <a:bodyPr>
            <a:normAutofit fontScale="85000" lnSpcReduction="10000"/>
          </a:bodyPr>
          <a:lstStyle/>
          <a:p>
            <a:pPr algn="just"/>
            <a:r>
              <a:rPr lang="ar-SA" dirty="0"/>
              <a:t>وإذا كان العثمانيون قد نجحوا في ملئ الفراغ السياسي في الجزائر وتونس وآل إليهم حكم ولاية طرابلس </a:t>
            </a:r>
            <a:r>
              <a:rPr lang="ar-EG" dirty="0" smtClean="0"/>
              <a:t>، </a:t>
            </a:r>
            <a:r>
              <a:rPr lang="ar-SA" dirty="0" smtClean="0"/>
              <a:t>فإن </a:t>
            </a:r>
            <a:r>
              <a:rPr lang="ar-SA" dirty="0"/>
              <a:t>المغرب الأقصى كانت تشغله قوة كبرى ممثلة في الدولة السعدية الشريفية التي نجحت في صد العدوان الصليبي عن أقرب الشواطئ الإسلامية إلى شبه جزيرة أيبيريا، ولعل هذا الوجود السعدي يفسر فشل الأسبان والبرتغاليين في احتلال أقرب السواحل الإسلامية لهم في إطار هجمتهم الشرسة على العالم الإسلامي عقب نجاحهم في استرداد شبه جزيرة أيبيريا من يد المسلمين، بلغ العدوان الأوربي ضد المغرب الأقصى ذروته - مستغلاً الخلاف على العرش السعدي- في معركة وادي المخازن أو معركة الملوك الثلاثة (ملك أسبانيا وملك البرتغال وإمبراطور ألمانيا) سنة 1578م، لكن المعتصم بالله السعدي نجح في هزيمتهم وقتل الملوك الثلاثة.</a:t>
            </a:r>
            <a:endParaRPr lang="ar-E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1417</Words>
  <Application>Microsoft Office PowerPoint</Application>
  <PresentationFormat>On-screen Show (4:3)</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الصراع العثماني البرتغالي: </vt:lpstr>
      <vt:lpstr>تحليل خطاب</vt:lpstr>
      <vt:lpstr>ضعف المماليك</vt:lpstr>
      <vt:lpstr>البحر الأحمر بحيرة عثمانية</vt:lpstr>
      <vt:lpstr>الدولة العثمانية والمغرب العربي: </vt:lpstr>
      <vt:lpstr>المغرب الأقصى كان يعاني فراغاً سياسياً</vt:lpstr>
      <vt:lpstr>الجزائرتحت الحكم العثماني</vt:lpstr>
      <vt:lpstr>هزيمة القوة العثمانية بتونس</vt:lpstr>
      <vt:lpstr>الدولة السعدية</vt:lpstr>
      <vt:lpstr>ضم العراق وشرق شبه الجزيرة العربية: </vt:lpstr>
      <vt:lpstr>تأمين المناطق الشرقية من الدولة العثمانية</vt:lpstr>
      <vt:lpstr>العراق تحت السيادة العثمانية حتى الحرب العالمية الأولى . </vt:lpstr>
      <vt:lpstr>وصلت الدولة العثمانية إلى أقصى اتساعها</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الصراع العثماني البرتغالي:</dc:title>
  <dc:creator>m</dc:creator>
  <cp:lastModifiedBy>m</cp:lastModifiedBy>
  <cp:revision>3</cp:revision>
  <dcterms:created xsi:type="dcterms:W3CDTF">2015-12-03T06:02:12Z</dcterms:created>
  <dcterms:modified xsi:type="dcterms:W3CDTF">2015-12-03T06:19:46Z</dcterms:modified>
</cp:coreProperties>
</file>